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15119350" cy="21383625"/>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0" d="100"/>
          <a:sy n="60" d="100"/>
        </p:scale>
        <p:origin x="1968" y="-32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27" name="PlaceHolder 2"/>
          <p:cNvSpPr>
            <a:spLocks noGrp="1"/>
          </p:cNvSpPr>
          <p:nvPr>
            <p:ph type="body"/>
          </p:nvPr>
        </p:nvSpPr>
        <p:spPr>
          <a:xfrm>
            <a:off x="1079640" y="5195160"/>
            <a:ext cx="12959640" cy="5716440"/>
          </a:xfrm>
          <a:prstGeom prst="rect">
            <a:avLst/>
          </a:prstGeom>
        </p:spPr>
        <p:txBody>
          <a:bodyPr wrap="none" lIns="0" tIns="0" rIns="0" bIns="0"/>
          <a:lstStyle/>
          <a:p>
            <a:endParaRPr/>
          </a:p>
        </p:txBody>
      </p:sp>
      <p:sp>
        <p:nvSpPr>
          <p:cNvPr id="28" name="PlaceHolder 3"/>
          <p:cNvSpPr>
            <a:spLocks noGrp="1"/>
          </p:cNvSpPr>
          <p:nvPr>
            <p:ph type="body"/>
          </p:nvPr>
        </p:nvSpPr>
        <p:spPr>
          <a:xfrm>
            <a:off x="1079640" y="11454840"/>
            <a:ext cx="12959640" cy="5716440"/>
          </a:xfrm>
          <a:prstGeom prst="rect">
            <a:avLst/>
          </a:prstGeom>
        </p:spPr>
        <p:txBody>
          <a:bodyPr wrap="none"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30"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31"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32" name="PlaceHolder 4"/>
          <p:cNvSpPr>
            <a:spLocks noGrp="1"/>
          </p:cNvSpPr>
          <p:nvPr>
            <p:ph type="body"/>
          </p:nvPr>
        </p:nvSpPr>
        <p:spPr>
          <a:xfrm>
            <a:off x="7720200" y="11454840"/>
            <a:ext cx="6324120" cy="5716440"/>
          </a:xfrm>
          <a:prstGeom prst="rect">
            <a:avLst/>
          </a:prstGeom>
        </p:spPr>
        <p:txBody>
          <a:bodyPr wrap="none" lIns="0" tIns="0" rIns="0" bIns="0"/>
          <a:lstStyle/>
          <a:p>
            <a:endParaRPr/>
          </a:p>
        </p:txBody>
      </p:sp>
      <p:sp>
        <p:nvSpPr>
          <p:cNvPr id="33" name="PlaceHolder 5"/>
          <p:cNvSpPr>
            <a:spLocks noGrp="1"/>
          </p:cNvSpPr>
          <p:nvPr>
            <p:ph type="body"/>
          </p:nvPr>
        </p:nvSpPr>
        <p:spPr>
          <a:xfrm>
            <a:off x="1079640" y="11454840"/>
            <a:ext cx="6324120" cy="5716440"/>
          </a:xfrm>
          <a:prstGeom prst="rect">
            <a:avLst/>
          </a:prstGeom>
        </p:spPr>
        <p:txBody>
          <a:bodyPr wrap="none"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35"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36"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6" name="PlaceHolder 2"/>
          <p:cNvSpPr>
            <a:spLocks noGrp="1"/>
          </p:cNvSpPr>
          <p:nvPr>
            <p:ph type="subTitle"/>
          </p:nvPr>
        </p:nvSpPr>
        <p:spPr>
          <a:xfrm>
            <a:off x="1079640" y="5195160"/>
            <a:ext cx="12959640" cy="11985480"/>
          </a:xfrm>
          <a:prstGeom prst="rect">
            <a:avLst/>
          </a:prstGeom>
        </p:spPr>
        <p:txBody>
          <a:bodyPr wrap="none"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8" name="PlaceHolder 2"/>
          <p:cNvSpPr>
            <a:spLocks noGrp="1"/>
          </p:cNvSpPr>
          <p:nvPr>
            <p:ph type="body"/>
          </p:nvPr>
        </p:nvSpPr>
        <p:spPr>
          <a:xfrm>
            <a:off x="1079640" y="5195160"/>
            <a:ext cx="12959640" cy="11985120"/>
          </a:xfrm>
          <a:prstGeom prst="rect">
            <a:avLst/>
          </a:prstGeom>
        </p:spPr>
        <p:txBody>
          <a:bodyPr wrap="none"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0" name="PlaceHolder 2"/>
          <p:cNvSpPr>
            <a:spLocks noGrp="1"/>
          </p:cNvSpPr>
          <p:nvPr>
            <p:ph type="body"/>
          </p:nvPr>
        </p:nvSpPr>
        <p:spPr>
          <a:xfrm>
            <a:off x="1079640" y="5195160"/>
            <a:ext cx="6324120" cy="11985120"/>
          </a:xfrm>
          <a:prstGeom prst="rect">
            <a:avLst/>
          </a:prstGeom>
        </p:spPr>
        <p:txBody>
          <a:bodyPr wrap="none" lIns="0" tIns="0" rIns="0" bIns="0"/>
          <a:lstStyle/>
          <a:p>
            <a:endParaRPr/>
          </a:p>
        </p:txBody>
      </p:sp>
      <p:sp>
        <p:nvSpPr>
          <p:cNvPr id="11" name="PlaceHolder 3"/>
          <p:cNvSpPr>
            <a:spLocks noGrp="1"/>
          </p:cNvSpPr>
          <p:nvPr>
            <p:ph type="body"/>
          </p:nvPr>
        </p:nvSpPr>
        <p:spPr>
          <a:xfrm>
            <a:off x="7720200" y="5195160"/>
            <a:ext cx="6324120" cy="11985120"/>
          </a:xfrm>
          <a:prstGeom prst="rect">
            <a:avLst/>
          </a:prstGeom>
        </p:spPr>
        <p:txBody>
          <a:bodyPr wrap="none"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079640" y="1182960"/>
            <a:ext cx="12959640" cy="15997320"/>
          </a:xfrm>
          <a:prstGeom prst="rect">
            <a:avLst/>
          </a:prstGeom>
        </p:spPr>
        <p:txBody>
          <a:bodyPr wrap="none"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5"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16" name="PlaceHolder 3"/>
          <p:cNvSpPr>
            <a:spLocks noGrp="1"/>
          </p:cNvSpPr>
          <p:nvPr>
            <p:ph type="body"/>
          </p:nvPr>
        </p:nvSpPr>
        <p:spPr>
          <a:xfrm>
            <a:off x="1079640" y="11454840"/>
            <a:ext cx="6324120" cy="5716440"/>
          </a:xfrm>
          <a:prstGeom prst="rect">
            <a:avLst/>
          </a:prstGeom>
        </p:spPr>
        <p:txBody>
          <a:bodyPr wrap="none" lIns="0" tIns="0" rIns="0" bIns="0"/>
          <a:lstStyle/>
          <a:p>
            <a:endParaRPr/>
          </a:p>
        </p:txBody>
      </p:sp>
      <p:sp>
        <p:nvSpPr>
          <p:cNvPr id="17" name="PlaceHolder 4"/>
          <p:cNvSpPr>
            <a:spLocks noGrp="1"/>
          </p:cNvSpPr>
          <p:nvPr>
            <p:ph type="body"/>
          </p:nvPr>
        </p:nvSpPr>
        <p:spPr>
          <a:xfrm>
            <a:off x="7720200" y="5195160"/>
            <a:ext cx="6324120" cy="11985120"/>
          </a:xfrm>
          <a:prstGeom prst="rect">
            <a:avLst/>
          </a:prstGeom>
        </p:spPr>
        <p:txBody>
          <a:bodyPr wrap="none"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9" name="PlaceHolder 2"/>
          <p:cNvSpPr>
            <a:spLocks noGrp="1"/>
          </p:cNvSpPr>
          <p:nvPr>
            <p:ph type="body"/>
          </p:nvPr>
        </p:nvSpPr>
        <p:spPr>
          <a:xfrm>
            <a:off x="1079640" y="5195160"/>
            <a:ext cx="6324120" cy="11985120"/>
          </a:xfrm>
          <a:prstGeom prst="rect">
            <a:avLst/>
          </a:prstGeom>
        </p:spPr>
        <p:txBody>
          <a:bodyPr wrap="none" lIns="0" tIns="0" rIns="0" bIns="0"/>
          <a:lstStyle/>
          <a:p>
            <a:endParaRPr/>
          </a:p>
        </p:txBody>
      </p:sp>
      <p:sp>
        <p:nvSpPr>
          <p:cNvPr id="20"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21" name="PlaceHolder 4"/>
          <p:cNvSpPr>
            <a:spLocks noGrp="1"/>
          </p:cNvSpPr>
          <p:nvPr>
            <p:ph type="body"/>
          </p:nvPr>
        </p:nvSpPr>
        <p:spPr>
          <a:xfrm>
            <a:off x="7720200" y="11454840"/>
            <a:ext cx="6324120" cy="5716440"/>
          </a:xfrm>
          <a:prstGeom prst="rect">
            <a:avLst/>
          </a:prstGeom>
        </p:spPr>
        <p:txBody>
          <a:bodyPr wrap="none"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23"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24"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25" name="PlaceHolder 4"/>
          <p:cNvSpPr>
            <a:spLocks noGrp="1"/>
          </p:cNvSpPr>
          <p:nvPr>
            <p:ph type="body"/>
          </p:nvPr>
        </p:nvSpPr>
        <p:spPr>
          <a:xfrm>
            <a:off x="1079640" y="11454840"/>
            <a:ext cx="12959640" cy="5716440"/>
          </a:xfrm>
          <a:prstGeom prst="rect">
            <a:avLst/>
          </a:prstGeom>
        </p:spPr>
        <p:txBody>
          <a:bodyPr wrap="none"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a:spLocks noGrp="1"/>
          </p:cNvSpPr>
          <p:nvPr>
            <p:ph type="title"/>
          </p:nvPr>
        </p:nvSpPr>
        <p:spPr>
          <a:xfrm>
            <a:off x="1079640" y="1182960"/>
            <a:ext cx="12959640" cy="3449880"/>
          </a:xfrm>
          <a:prstGeom prst="rect">
            <a:avLst/>
          </a:prstGeom>
        </p:spPr>
        <p:txBody>
          <a:bodyPr wrap="none" lIns="0" tIns="0" rIns="0" bIns="0" anchor="ctr"/>
          <a:lstStyle/>
          <a:p>
            <a:pPr algn="ctr"/>
            <a:r>
              <a:rPr lang="en-US"/>
              <a:t>Click to edit the title text format</a:t>
            </a:r>
            <a:endParaRPr/>
          </a:p>
        </p:txBody>
      </p:sp>
      <p:sp>
        <p:nvSpPr>
          <p:cNvPr id="6" name="PlaceHolder 2"/>
          <p:cNvSpPr>
            <a:spLocks noGrp="1"/>
          </p:cNvSpPr>
          <p:nvPr>
            <p:ph type="body"/>
          </p:nvPr>
        </p:nvSpPr>
        <p:spPr>
          <a:xfrm>
            <a:off x="1079640" y="5195160"/>
            <a:ext cx="12959640" cy="11985120"/>
          </a:xfrm>
          <a:prstGeom prst="rect">
            <a:avLst/>
          </a:prstGeom>
        </p:spPr>
        <p:txBody>
          <a:bodyPr wrap="none" lIns="0" tIns="0" rIns="0" bIns="0"/>
          <a:lstStyle/>
          <a:p>
            <a:pPr>
              <a:buSzPct val="25000"/>
              <a:buFont typeface="StarSymbol"/>
              <a:buChar char=""/>
            </a:pPr>
            <a:r>
              <a:rPr lang="en-US"/>
              <a:t>Click to edit the outline text format</a:t>
            </a:r>
            <a:endParaRPr/>
          </a:p>
          <a:p>
            <a:pPr lvl="1">
              <a:buSzPct val="25000"/>
              <a:buFont typeface="StarSymbol"/>
              <a:buChar char=""/>
            </a:pPr>
            <a:r>
              <a:rPr lang="en-US"/>
              <a:t>Second Outline Level</a:t>
            </a:r>
            <a:endParaRPr/>
          </a:p>
          <a:p>
            <a:pPr lvl="2">
              <a:buSzPct val="25000"/>
              <a:buFont typeface="StarSymbol"/>
              <a:buChar char=""/>
            </a:pPr>
            <a:r>
              <a:rPr lang="en-US"/>
              <a:t>Third Outline Level</a:t>
            </a:r>
            <a:endParaRPr/>
          </a:p>
          <a:p>
            <a:pPr lvl="3">
              <a:buSzPct val="25000"/>
              <a:buFont typeface="StarSymbol"/>
              <a:buChar char=""/>
            </a:pPr>
            <a:r>
              <a:rPr lang="en-US"/>
              <a:t>Fourth Outline Level</a:t>
            </a:r>
            <a:endParaRPr/>
          </a:p>
          <a:p>
            <a:pPr lvl="4">
              <a:buSzPct val="25000"/>
              <a:buFont typeface="StarSymbol"/>
              <a:buChar char=""/>
            </a:pPr>
            <a:r>
              <a:rPr lang="en-US"/>
              <a:t>Fifth Outline Level</a:t>
            </a:r>
            <a:endParaRPr/>
          </a:p>
          <a:p>
            <a:pPr lvl="5">
              <a:buSzPct val="25000"/>
              <a:buFont typeface="StarSymbol"/>
              <a:buChar char=""/>
            </a:pPr>
            <a:r>
              <a:rPr lang="en-US"/>
              <a:t>Sixth Outline Level</a:t>
            </a:r>
            <a:endParaRPr/>
          </a:p>
          <a:p>
            <a:pPr lvl="6">
              <a:buSzPct val="25000"/>
              <a:buFont typeface="StarSymbol"/>
              <a:buChar char=""/>
            </a:pPr>
            <a:r>
              <a:rPr lang="en-US"/>
              <a:t>Seventh Outline Level</a:t>
            </a:r>
            <a:endParaRPr/>
          </a:p>
        </p:txBody>
      </p:sp>
      <p:sp>
        <p:nvSpPr>
          <p:cNvPr id="2" name="PlaceHolder 3"/>
          <p:cNvSpPr>
            <a:spLocks noGrp="1"/>
          </p:cNvSpPr>
          <p:nvPr>
            <p:ph type="dt"/>
          </p:nvPr>
        </p:nvSpPr>
        <p:spPr>
          <a:xfrm>
            <a:off x="1079640" y="19184400"/>
            <a:ext cx="3354840" cy="1424880"/>
          </a:xfrm>
          <a:prstGeom prst="rect">
            <a:avLst/>
          </a:prstGeom>
        </p:spPr>
        <p:txBody>
          <a:bodyPr wrap="none" lIns="0" tIns="0" rIns="0" bIns="0"/>
          <a:lstStyle/>
          <a:p>
            <a:r>
              <a:rPr lang="en-US" sz="1400"/>
              <a:t>&lt;date/time&gt;</a:t>
            </a:r>
            <a:endParaRPr/>
          </a:p>
        </p:txBody>
      </p:sp>
      <p:sp>
        <p:nvSpPr>
          <p:cNvPr id="3" name="PlaceHolder 4"/>
          <p:cNvSpPr>
            <a:spLocks noGrp="1"/>
          </p:cNvSpPr>
          <p:nvPr>
            <p:ph type="ftr"/>
          </p:nvPr>
        </p:nvSpPr>
        <p:spPr>
          <a:xfrm>
            <a:off x="5284440" y="19184400"/>
            <a:ext cx="4564080" cy="1424880"/>
          </a:xfrm>
          <a:prstGeom prst="rect">
            <a:avLst/>
          </a:prstGeom>
        </p:spPr>
        <p:txBody>
          <a:bodyPr wrap="none" lIns="0" tIns="0" rIns="0" bIns="0"/>
          <a:lstStyle/>
          <a:p>
            <a:pPr algn="ctr"/>
            <a:r>
              <a:rPr lang="en-US" sz="1400"/>
              <a:t>&lt;footer&gt;</a:t>
            </a:r>
            <a:endParaRPr/>
          </a:p>
        </p:txBody>
      </p:sp>
      <p:sp>
        <p:nvSpPr>
          <p:cNvPr id="4" name="PlaceHolder 5"/>
          <p:cNvSpPr>
            <a:spLocks noGrp="1"/>
          </p:cNvSpPr>
          <p:nvPr>
            <p:ph type="sldNum"/>
          </p:nvPr>
        </p:nvSpPr>
        <p:spPr>
          <a:xfrm>
            <a:off x="10684440" y="19184400"/>
            <a:ext cx="3354840" cy="1424880"/>
          </a:xfrm>
          <a:prstGeom prst="rect">
            <a:avLst/>
          </a:prstGeom>
        </p:spPr>
        <p:txBody>
          <a:bodyPr wrap="none" lIns="0" tIns="0" rIns="0" bIns="0"/>
          <a:lstStyle/>
          <a:p>
            <a:pPr algn="r"/>
            <a:fld id="{26E22631-9A9D-45B6-B1D0-1BDAC3C9CBF9}" type="slidenum">
              <a:rPr lang="en-US" sz="1400"/>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image" Target="../media/image1.png"/><Relationship Id="rId16"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75000"/>
          </a:schemeClr>
        </a:solidFill>
        <a:effectLst/>
      </p:bgPr>
    </p:bg>
    <p:spTree>
      <p:nvGrpSpPr>
        <p:cNvPr id="1" name=""/>
        <p:cNvGrpSpPr/>
        <p:nvPr/>
      </p:nvGrpSpPr>
      <p:grpSpPr>
        <a:xfrm>
          <a:off x="0" y="0"/>
          <a:ext cx="0" cy="0"/>
          <a:chOff x="0" y="0"/>
          <a:chExt cx="0" cy="0"/>
        </a:xfrm>
      </p:grpSpPr>
      <p:sp>
        <p:nvSpPr>
          <p:cNvPr id="34" name="CustomShape 72">
            <a:extLst>
              <a:ext uri="{FF2B5EF4-FFF2-40B4-BE49-F238E27FC236}">
                <a16:creationId xmlns:a16="http://schemas.microsoft.com/office/drawing/2014/main" id="{7173D088-B26F-42E1-8202-0F7692AD7734}"/>
              </a:ext>
            </a:extLst>
          </p:cNvPr>
          <p:cNvSpPr/>
          <p:nvPr/>
        </p:nvSpPr>
        <p:spPr>
          <a:xfrm>
            <a:off x="352278" y="19623173"/>
            <a:ext cx="4593399" cy="1660008"/>
          </a:xfrm>
          <a:prstGeom prst="rect">
            <a:avLst/>
          </a:prstGeom>
          <a:solidFill>
            <a:srgbClr val="E6E6E6"/>
          </a:solidFill>
          <a:ln>
            <a:solidFill>
              <a:srgbClr val="C5000B"/>
            </a:solidFill>
          </a:ln>
        </p:spPr>
        <p:txBody>
          <a:bodyPr wrap="none" lIns="90000" tIns="45000" rIns="90000" bIns="45000" anchor="ctr"/>
          <a:lstStyle/>
          <a:p>
            <a:pPr algn="ctr"/>
            <a:endParaRPr dirty="0"/>
          </a:p>
        </p:txBody>
      </p:sp>
      <p:sp>
        <p:nvSpPr>
          <p:cNvPr id="37" name="CustomShape 1"/>
          <p:cNvSpPr/>
          <p:nvPr/>
        </p:nvSpPr>
        <p:spPr>
          <a:xfrm>
            <a:off x="360000" y="360000"/>
            <a:ext cx="14400000" cy="3240000"/>
          </a:xfrm>
          <a:prstGeom prst="rect">
            <a:avLst/>
          </a:prstGeom>
          <a:solidFill>
            <a:srgbClr val="E6E6E6"/>
          </a:solidFill>
          <a:ln>
            <a:solidFill>
              <a:srgbClr val="C5000B"/>
            </a:solidFill>
          </a:ln>
        </p:spPr>
        <p:txBody>
          <a:bodyPr wrap="none" lIns="90000" tIns="45000" rIns="90000" bIns="45000" anchor="ctr"/>
          <a:lstStyle/>
          <a:p>
            <a:pPr algn="ctr"/>
            <a:r>
              <a:rPr lang="tr-TR" sz="3600" b="1" dirty="0">
                <a:solidFill>
                  <a:srgbClr val="C5000B"/>
                </a:solidFill>
                <a:latin typeface="Ubuntu"/>
              </a:rPr>
              <a:t>CLASH OF HONOR</a:t>
            </a:r>
          </a:p>
          <a:p>
            <a:pPr algn="ctr"/>
            <a:r>
              <a:rPr lang="tr-TR" sz="3600" b="1" dirty="0" err="1">
                <a:solidFill>
                  <a:srgbClr val="C5000B"/>
                </a:solidFill>
                <a:latin typeface="Ubuntu"/>
              </a:rPr>
              <a:t>Turn-Based</a:t>
            </a:r>
            <a:r>
              <a:rPr lang="tr-TR" sz="3600" b="1" dirty="0">
                <a:solidFill>
                  <a:srgbClr val="C5000B"/>
                </a:solidFill>
                <a:latin typeface="Ubuntu"/>
              </a:rPr>
              <a:t> RPG Mobile </a:t>
            </a:r>
            <a:r>
              <a:rPr lang="tr-TR" sz="3600" b="1" dirty="0" err="1">
                <a:solidFill>
                  <a:srgbClr val="C5000B"/>
                </a:solidFill>
                <a:latin typeface="Ubuntu"/>
              </a:rPr>
              <a:t>Strategy</a:t>
            </a:r>
            <a:r>
              <a:rPr lang="tr-TR" sz="3600" b="1" dirty="0">
                <a:solidFill>
                  <a:srgbClr val="C5000B"/>
                </a:solidFill>
                <a:latin typeface="Ubuntu"/>
              </a:rPr>
              <a:t> Game</a:t>
            </a:r>
            <a:endParaRPr dirty="0"/>
          </a:p>
          <a:p>
            <a:pPr algn="ctr"/>
            <a:r>
              <a:rPr lang="tr-TR" sz="3000" dirty="0">
                <a:latin typeface="Ubuntu"/>
              </a:rPr>
              <a:t>Işık ALTUNTAŞ </a:t>
            </a:r>
            <a:r>
              <a:rPr lang="en-US" sz="3000" dirty="0">
                <a:latin typeface="Ubuntu"/>
              </a:rPr>
              <a:t>– </a:t>
            </a:r>
            <a:r>
              <a:rPr lang="tr-TR" sz="3000" dirty="0">
                <a:latin typeface="Ubuntu"/>
              </a:rPr>
              <a:t>Bülent Yetkin TÜMEN</a:t>
            </a:r>
          </a:p>
          <a:p>
            <a:pPr algn="ctr"/>
            <a:r>
              <a:rPr lang="tr-TR" sz="3000" dirty="0">
                <a:latin typeface="Ubuntu"/>
              </a:rPr>
              <a:t>Oğuzhan KAYA – Tolga GENÇ</a:t>
            </a:r>
            <a:endParaRPr dirty="0"/>
          </a:p>
          <a:p>
            <a:pPr algn="ctr"/>
            <a:r>
              <a:rPr lang="en-US" sz="3000" dirty="0">
                <a:latin typeface="Ubuntu"/>
              </a:rPr>
              <a:t>Advisor</a:t>
            </a:r>
            <a:r>
              <a:rPr lang="tr-TR" sz="3000" dirty="0">
                <a:latin typeface="Ubuntu"/>
              </a:rPr>
              <a:t>s:</a:t>
            </a:r>
            <a:r>
              <a:rPr lang="en-US" sz="3000" dirty="0">
                <a:latin typeface="Ubuntu"/>
              </a:rPr>
              <a:t> </a:t>
            </a:r>
            <a:r>
              <a:rPr lang="tr-TR" sz="3000" dirty="0">
                <a:latin typeface="Ubuntu"/>
              </a:rPr>
              <a:t>Dr. Hüseyin TEMUÇİN – Dr. </a:t>
            </a:r>
            <a:r>
              <a:rPr lang="tr-TR" sz="3000" dirty="0" err="1">
                <a:latin typeface="Ubuntu"/>
              </a:rPr>
              <a:t>Roya</a:t>
            </a:r>
            <a:r>
              <a:rPr lang="tr-TR" sz="3000" dirty="0">
                <a:latin typeface="Ubuntu"/>
              </a:rPr>
              <a:t> CHOUPANI</a:t>
            </a:r>
            <a:endParaRPr dirty="0"/>
          </a:p>
          <a:p>
            <a:pPr algn="ctr"/>
            <a:r>
              <a:rPr lang="en-US" sz="3000" b="1" dirty="0" err="1">
                <a:solidFill>
                  <a:srgbClr val="C5000B"/>
                </a:solidFill>
                <a:latin typeface="Ubuntu"/>
              </a:rPr>
              <a:t>Çankaya</a:t>
            </a:r>
            <a:r>
              <a:rPr lang="en-US" sz="3000" b="1" dirty="0">
                <a:solidFill>
                  <a:srgbClr val="C5000B"/>
                </a:solidFill>
                <a:latin typeface="Ubuntu"/>
              </a:rPr>
              <a:t> University, Department of Computer Engineering</a:t>
            </a:r>
            <a:endParaRPr dirty="0"/>
          </a:p>
        </p:txBody>
      </p:sp>
      <p:pic>
        <p:nvPicPr>
          <p:cNvPr id="38" name="Resim 37"/>
          <p:cNvPicPr/>
          <p:nvPr/>
        </p:nvPicPr>
        <p:blipFill>
          <a:blip r:embed="rId2"/>
          <a:stretch>
            <a:fillRect/>
          </a:stretch>
        </p:blipFill>
        <p:spPr>
          <a:xfrm>
            <a:off x="576000" y="576000"/>
            <a:ext cx="2160000" cy="2160000"/>
          </a:xfrm>
          <a:prstGeom prst="rect">
            <a:avLst/>
          </a:prstGeom>
        </p:spPr>
      </p:pic>
      <p:pic>
        <p:nvPicPr>
          <p:cNvPr id="39" name="Resim 38"/>
          <p:cNvPicPr/>
          <p:nvPr/>
        </p:nvPicPr>
        <p:blipFill>
          <a:blip r:embed="rId3"/>
          <a:stretch>
            <a:fillRect/>
          </a:stretch>
        </p:blipFill>
        <p:spPr>
          <a:xfrm>
            <a:off x="12384000" y="576000"/>
            <a:ext cx="2160000" cy="2160000"/>
          </a:xfrm>
          <a:prstGeom prst="rect">
            <a:avLst/>
          </a:prstGeom>
        </p:spPr>
      </p:pic>
      <p:sp>
        <p:nvSpPr>
          <p:cNvPr id="40" name="CustomShape 2"/>
          <p:cNvSpPr/>
          <p:nvPr/>
        </p:nvSpPr>
        <p:spPr>
          <a:xfrm>
            <a:off x="359998" y="3747738"/>
            <a:ext cx="4572000" cy="6884726"/>
          </a:xfrm>
          <a:prstGeom prst="rect">
            <a:avLst/>
          </a:prstGeom>
          <a:solidFill>
            <a:srgbClr val="E6E6E6"/>
          </a:solidFill>
          <a:ln>
            <a:solidFill>
              <a:srgbClr val="C5000B"/>
            </a:solidFill>
          </a:ln>
        </p:spPr>
        <p:txBody>
          <a:bodyPr lIns="90000" tIns="45000" rIns="90000" bIns="45000"/>
          <a:lstStyle/>
          <a:p>
            <a:pPr algn="ctr"/>
            <a:r>
              <a:rPr lang="en-US" sz="2400" b="1" dirty="0">
                <a:solidFill>
                  <a:srgbClr val="C5000B"/>
                </a:solidFill>
                <a:latin typeface="+mj-lt"/>
              </a:rPr>
              <a:t>Abstract</a:t>
            </a:r>
            <a:endParaRPr sz="2400" dirty="0">
              <a:latin typeface="+mj-lt"/>
            </a:endParaRPr>
          </a:p>
          <a:p>
            <a:pPr algn="just">
              <a:lnSpc>
                <a:spcPct val="107000"/>
              </a:lnSpc>
              <a:spcAft>
                <a:spcPts val="800"/>
              </a:spcAft>
            </a:pPr>
            <a:r>
              <a:rPr lang="en-US" sz="1600" dirty="0">
                <a:effectLst/>
                <a:latin typeface="+mj-lt"/>
                <a:ea typeface="Calibri" panose="020F0502020204030204" pitchFamily="34" charset="0"/>
                <a:cs typeface="Times New Roman" panose="02020603050405020304" pitchFamily="18" charset="0"/>
              </a:rPr>
              <a:t>Nowadays, it is the truth that video games are the best of one beloved merriment industries in the world. Even though video games are frequently acted by the kids and youth, there are many other aged people who also play those games. Moreover, video games progressively becoming even as a part of our acculturate. Today’s kids and human beings are laying their time on technological devices by playing video games. This examination is planned as an entrance to present thought as regards turn-based RPG strategy style video games’ role. In this literature appearance, we study, wrangle, and write down concerning turn-based RPG strategy games, </a:t>
            </a:r>
            <a:r>
              <a:rPr lang="tr-TR" sz="1600" dirty="0" err="1">
                <a:effectLst/>
                <a:latin typeface="+mj-lt"/>
                <a:ea typeface="Calibri" panose="020F0502020204030204" pitchFamily="34" charset="0"/>
                <a:cs typeface="Times New Roman" panose="02020603050405020304" pitchFamily="18" charset="0"/>
              </a:rPr>
              <a:t>singleplayer</a:t>
            </a:r>
            <a:r>
              <a:rPr lang="en-US" sz="1600" dirty="0">
                <a:effectLst/>
                <a:latin typeface="+mj-lt"/>
                <a:ea typeface="Calibri" panose="020F0502020204030204" pitchFamily="34" charset="0"/>
                <a:cs typeface="Times New Roman" panose="02020603050405020304" pitchFamily="18" charset="0"/>
              </a:rPr>
              <a:t> gaming, computer networks, algorithms, data structures, etc. This literature has a look at also goals to inform you about computer games, game engines, turn-based RPG strategy games.</a:t>
            </a:r>
          </a:p>
          <a:p>
            <a:pPr algn="just">
              <a:lnSpc>
                <a:spcPct val="107000"/>
              </a:lnSpc>
              <a:spcAft>
                <a:spcPts val="800"/>
              </a:spcAft>
            </a:pPr>
            <a:r>
              <a:rPr lang="en-US" sz="1600" dirty="0">
                <a:effectLst/>
                <a:latin typeface="+mj-lt"/>
                <a:ea typeface="Calibri" panose="020F0502020204030204" pitchFamily="34" charset="0"/>
                <a:cs typeface="Times New Roman" panose="02020603050405020304" pitchFamily="18" charset="0"/>
              </a:rPr>
              <a:t>Key Words: Video Games, RPG, Strategy, Mobile and PC Games, Game Engines, Unity, </a:t>
            </a:r>
            <a:r>
              <a:rPr lang="tr-TR" sz="1600" dirty="0" err="1">
                <a:effectLst/>
                <a:latin typeface="+mj-lt"/>
                <a:ea typeface="Calibri" panose="020F0502020204030204" pitchFamily="34" charset="0"/>
                <a:cs typeface="Times New Roman" panose="02020603050405020304" pitchFamily="18" charset="0"/>
              </a:rPr>
              <a:t>Singleplayer</a:t>
            </a:r>
            <a:r>
              <a:rPr lang="en-US" sz="1600" dirty="0">
                <a:effectLst/>
                <a:latin typeface="+mj-lt"/>
                <a:ea typeface="Calibri" panose="020F0502020204030204" pitchFamily="34" charset="0"/>
                <a:cs typeface="Times New Roman" panose="02020603050405020304" pitchFamily="18" charset="0"/>
              </a:rPr>
              <a:t> Gaming, Game Server, Effects, Animations, UI/UX, Sounds FXs, Controllers, Assets, C# Language, etc.</a:t>
            </a:r>
          </a:p>
          <a:p>
            <a:pPr algn="just">
              <a:lnSpc>
                <a:spcPct val="107000"/>
              </a:lnSpc>
              <a:spcAft>
                <a:spcPts val="800"/>
              </a:spcAft>
            </a:pPr>
            <a:r>
              <a:rPr lang="en-US" sz="1500" dirty="0">
                <a:effectLst/>
                <a:latin typeface="+mj-lt"/>
                <a:ea typeface="Calibri" panose="020F0502020204030204" pitchFamily="34" charset="0"/>
                <a:cs typeface="Arial" panose="020B0604020202020204" pitchFamily="34" charset="0"/>
              </a:rPr>
              <a:t> </a:t>
            </a:r>
          </a:p>
        </p:txBody>
      </p:sp>
      <p:sp>
        <p:nvSpPr>
          <p:cNvPr id="41" name="CustomShape 3"/>
          <p:cNvSpPr/>
          <p:nvPr/>
        </p:nvSpPr>
        <p:spPr>
          <a:xfrm>
            <a:off x="5125677" y="3769500"/>
            <a:ext cx="4867065" cy="5258713"/>
          </a:xfrm>
          <a:prstGeom prst="rect">
            <a:avLst/>
          </a:prstGeom>
          <a:solidFill>
            <a:srgbClr val="E6E6E6"/>
          </a:solidFill>
          <a:ln>
            <a:solidFill>
              <a:srgbClr val="C5000B"/>
            </a:solidFill>
          </a:ln>
        </p:spPr>
      </p:sp>
      <p:sp>
        <p:nvSpPr>
          <p:cNvPr id="42" name="CustomShape 4"/>
          <p:cNvSpPr/>
          <p:nvPr/>
        </p:nvSpPr>
        <p:spPr>
          <a:xfrm>
            <a:off x="337021" y="10751161"/>
            <a:ext cx="4593398" cy="5473075"/>
          </a:xfrm>
          <a:prstGeom prst="rect">
            <a:avLst/>
          </a:prstGeom>
          <a:solidFill>
            <a:srgbClr val="E6E6E6"/>
          </a:solidFill>
          <a:ln>
            <a:solidFill>
              <a:srgbClr val="C5000B"/>
            </a:solidFill>
          </a:ln>
        </p:spPr>
        <p:txBody>
          <a:bodyPr lIns="90000" tIns="45000" rIns="90000" bIns="45000"/>
          <a:lstStyle/>
          <a:p>
            <a:pPr algn="ctr"/>
            <a:r>
              <a:rPr lang="en-US" sz="2400" b="1" dirty="0">
                <a:solidFill>
                  <a:srgbClr val="C5000B"/>
                </a:solidFill>
                <a:latin typeface="+mj-lt"/>
              </a:rPr>
              <a:t>Introduction</a:t>
            </a:r>
            <a:endParaRPr lang="en-US" sz="2400" dirty="0">
              <a:latin typeface="+mj-lt"/>
            </a:endParaRPr>
          </a:p>
          <a:p>
            <a:pPr algn="just">
              <a:lnSpc>
                <a:spcPct val="107000"/>
              </a:lnSpc>
              <a:spcAft>
                <a:spcPts val="800"/>
              </a:spcAft>
            </a:pPr>
            <a:r>
              <a:rPr lang="en-US" sz="1600" dirty="0">
                <a:effectLst/>
                <a:latin typeface="+mj-lt"/>
                <a:ea typeface="Calibri" panose="020F0502020204030204" pitchFamily="34" charset="0"/>
                <a:cs typeface="Times New Roman" panose="02020603050405020304" pitchFamily="18" charset="0"/>
              </a:rPr>
              <a:t>The turn-based strategy game is a strategy game that players play in turn (usually a sort of war game, especially a strategic-level war game). Before computer games came out, people were able to play turn-based games such as chess and checkers on board. This trend continued with games such as </a:t>
            </a:r>
            <a:r>
              <a:rPr lang="tr-TR" sz="1600" dirty="0">
                <a:effectLst/>
                <a:latin typeface="+mj-lt"/>
                <a:ea typeface="Calibri" panose="020F0502020204030204" pitchFamily="34" charset="0"/>
                <a:cs typeface="Times New Roman" panose="02020603050405020304" pitchFamily="18" charset="0"/>
              </a:rPr>
              <a:t>B</a:t>
            </a:r>
            <a:r>
              <a:rPr lang="en-US" sz="1600" dirty="0" err="1">
                <a:effectLst/>
                <a:latin typeface="+mj-lt"/>
                <a:ea typeface="Calibri" panose="020F0502020204030204" pitchFamily="34" charset="0"/>
                <a:cs typeface="Times New Roman" panose="02020603050405020304" pitchFamily="18" charset="0"/>
              </a:rPr>
              <a:t>attleship</a:t>
            </a:r>
            <a:r>
              <a:rPr lang="en-US" sz="1600" dirty="0">
                <a:effectLst/>
                <a:latin typeface="+mj-lt"/>
                <a:ea typeface="Calibri" panose="020F0502020204030204" pitchFamily="34" charset="0"/>
                <a:cs typeface="Times New Roman" panose="02020603050405020304" pitchFamily="18" charset="0"/>
              </a:rPr>
              <a:t> and </a:t>
            </a:r>
            <a:r>
              <a:rPr lang="tr-TR" sz="1600" dirty="0">
                <a:effectLst/>
                <a:latin typeface="+mj-lt"/>
                <a:ea typeface="Calibri" panose="020F0502020204030204" pitchFamily="34" charset="0"/>
                <a:cs typeface="Times New Roman" panose="02020603050405020304" pitchFamily="18" charset="0"/>
              </a:rPr>
              <a:t>M</a:t>
            </a:r>
            <a:r>
              <a:rPr lang="en-US" sz="1600" dirty="0" err="1">
                <a:effectLst/>
                <a:latin typeface="+mj-lt"/>
                <a:ea typeface="Calibri" panose="020F0502020204030204" pitchFamily="34" charset="0"/>
                <a:cs typeface="Times New Roman" panose="02020603050405020304" pitchFamily="18" charset="0"/>
              </a:rPr>
              <a:t>onopoly</a:t>
            </a:r>
            <a:r>
              <a:rPr lang="en-US" sz="1600" dirty="0">
                <a:effectLst/>
                <a:latin typeface="+mj-lt"/>
                <a:ea typeface="Calibri" panose="020F0502020204030204" pitchFamily="34" charset="0"/>
                <a:cs typeface="Times New Roman" panose="02020603050405020304" pitchFamily="18" charset="0"/>
              </a:rPr>
              <a:t> after computer games came out, and these games are now being played on computers. This is different from real-time strategy in which all players play at the same time, just like chess, players can think for a certain amount of time before making their moves. While turn-based games prefer more strategic and transparent play, it can be a bit boring for players who are used to action-oriented games. The moves made in turn-based games can cause trade-offs and thus the game can go to different stages.</a:t>
            </a:r>
          </a:p>
        </p:txBody>
      </p:sp>
      <p:sp>
        <p:nvSpPr>
          <p:cNvPr id="43" name="CustomShape 5"/>
          <p:cNvSpPr/>
          <p:nvPr/>
        </p:nvSpPr>
        <p:spPr>
          <a:xfrm>
            <a:off x="358419" y="16314807"/>
            <a:ext cx="4572000" cy="3217794"/>
          </a:xfrm>
          <a:prstGeom prst="rect">
            <a:avLst/>
          </a:prstGeom>
          <a:solidFill>
            <a:srgbClr val="E6E6E6"/>
          </a:solidFill>
          <a:ln>
            <a:solidFill>
              <a:srgbClr val="C5000B"/>
            </a:solidFill>
          </a:ln>
        </p:spPr>
        <p:txBody>
          <a:bodyPr lIns="90000" tIns="45000" rIns="90000" bIns="45000"/>
          <a:lstStyle/>
          <a:p>
            <a:pPr algn="ctr"/>
            <a:r>
              <a:rPr lang="en-US" sz="2400" b="1" dirty="0">
                <a:solidFill>
                  <a:srgbClr val="C5000B"/>
                </a:solidFill>
                <a:latin typeface="+mj-lt"/>
              </a:rPr>
              <a:t>Solution</a:t>
            </a:r>
            <a:endParaRPr sz="2400" dirty="0"/>
          </a:p>
          <a:p>
            <a:pPr algn="just"/>
            <a:r>
              <a:rPr lang="en-US" sz="1600" dirty="0">
                <a:solidFill>
                  <a:srgbClr val="000000"/>
                </a:solidFill>
                <a:latin typeface="+mj-lt"/>
                <a:ea typeface="Times New Roman"/>
              </a:rPr>
              <a:t>The game framework comprises of one primary part and this segment has its own subsystem. The GUI configuration empowers collaboration between the player and the system. We aimed to establish a strategy outside of the standard chess rules. In addition, the user can turn on/off the volume at the required properties. The game contains two different maps. The maps contain nonplayable characters and objects. Our background music takes the player to the medieval atmosphere.</a:t>
            </a:r>
            <a:endParaRPr lang="en-US" sz="1600" dirty="0">
              <a:latin typeface="+mj-lt"/>
            </a:endParaRPr>
          </a:p>
        </p:txBody>
      </p:sp>
      <p:sp>
        <p:nvSpPr>
          <p:cNvPr id="44" name="CustomShape 6"/>
          <p:cNvSpPr/>
          <p:nvPr/>
        </p:nvSpPr>
        <p:spPr>
          <a:xfrm>
            <a:off x="10186421" y="3772015"/>
            <a:ext cx="4572000" cy="2705998"/>
          </a:xfrm>
          <a:prstGeom prst="rect">
            <a:avLst/>
          </a:prstGeom>
          <a:solidFill>
            <a:srgbClr val="E6E6E6"/>
          </a:solidFill>
          <a:ln>
            <a:solidFill>
              <a:srgbClr val="C5000B"/>
            </a:solidFill>
          </a:ln>
        </p:spPr>
        <p:txBody>
          <a:bodyPr lIns="90000" tIns="45000" rIns="90000" bIns="45000"/>
          <a:lstStyle/>
          <a:p>
            <a:pPr algn="ctr"/>
            <a:endParaRPr lang="en-US" dirty="0">
              <a:effectLst/>
              <a:latin typeface="+mj-lt"/>
              <a:ea typeface="Calibri" panose="020F0502020204030204" pitchFamily="34" charset="0"/>
              <a:cs typeface="Arial" panose="020B0604020202020204" pitchFamily="34" charset="0"/>
            </a:endParaRPr>
          </a:p>
        </p:txBody>
      </p:sp>
      <p:sp>
        <p:nvSpPr>
          <p:cNvPr id="45" name="CustomShape 7"/>
          <p:cNvSpPr/>
          <p:nvPr/>
        </p:nvSpPr>
        <p:spPr>
          <a:xfrm>
            <a:off x="10186421" y="9314170"/>
            <a:ext cx="4572000" cy="5074220"/>
          </a:xfrm>
          <a:prstGeom prst="rect">
            <a:avLst/>
          </a:prstGeom>
          <a:solidFill>
            <a:srgbClr val="E6E6E6"/>
          </a:solidFill>
          <a:ln>
            <a:solidFill>
              <a:srgbClr val="C5000B"/>
            </a:solidFill>
          </a:ln>
        </p:spPr>
        <p:txBody>
          <a:bodyPr lIns="90000" tIns="45000" rIns="90000" bIns="45000"/>
          <a:lstStyle/>
          <a:p>
            <a:pPr algn="ctr"/>
            <a:r>
              <a:rPr lang="en-US" sz="2400" b="1" dirty="0">
                <a:solidFill>
                  <a:srgbClr val="C5000B"/>
                </a:solidFill>
                <a:latin typeface="+mj-lt"/>
              </a:rPr>
              <a:t>Results &amp; Conclusion</a:t>
            </a:r>
            <a:endParaRPr sz="2400" dirty="0">
              <a:latin typeface="+mj-lt"/>
            </a:endParaRPr>
          </a:p>
          <a:p>
            <a:pPr algn="just"/>
            <a:r>
              <a:rPr lang="en-US" sz="1600" dirty="0"/>
              <a:t>We progressed in our project by sharing the necessary sections and progressing systematically, we continued working to meet the requirements of the game and the project, we understood the importance of group work.</a:t>
            </a:r>
            <a:r>
              <a:rPr lang="tr-TR" sz="1600" dirty="0"/>
              <a:t> </a:t>
            </a:r>
            <a:r>
              <a:rPr lang="en-US" sz="1600" dirty="0"/>
              <a:t>Finally, we prepared the general tests and results of the project on paper.</a:t>
            </a:r>
          </a:p>
          <a:p>
            <a:pPr algn="just"/>
            <a:r>
              <a:rPr lang="en-US" sz="1600" dirty="0"/>
              <a:t>The game engines contain the necessary materials for game developers. Game engines are the skeleton of the game. The software you need is supported by game engines. This software connects to scenes, color, sound, physics, and animation. Today's modern game engines provide realistic graphics. Game engine selection can push the quality of the game forward or backward in any aspect. All known game engines have their own methods and features. We designed and developed our game via Unity. </a:t>
            </a:r>
          </a:p>
        </p:txBody>
      </p:sp>
      <p:sp>
        <p:nvSpPr>
          <p:cNvPr id="46" name="CustomShape 8"/>
          <p:cNvSpPr/>
          <p:nvPr/>
        </p:nvSpPr>
        <p:spPr>
          <a:xfrm>
            <a:off x="10195551" y="14468486"/>
            <a:ext cx="4572000" cy="1683382"/>
          </a:xfrm>
          <a:prstGeom prst="rect">
            <a:avLst/>
          </a:prstGeom>
          <a:solidFill>
            <a:srgbClr val="E6E6E6"/>
          </a:solidFill>
          <a:ln>
            <a:solidFill>
              <a:srgbClr val="C5000B"/>
            </a:solidFill>
          </a:ln>
        </p:spPr>
        <p:txBody>
          <a:bodyPr lIns="90000" tIns="45000" rIns="90000" bIns="45000"/>
          <a:lstStyle/>
          <a:p>
            <a:pPr algn="ctr"/>
            <a:r>
              <a:rPr lang="en-US" sz="2400" b="1" dirty="0">
                <a:solidFill>
                  <a:srgbClr val="C5000B"/>
                </a:solidFill>
              </a:rPr>
              <a:t>Acknowledgement</a:t>
            </a:r>
          </a:p>
          <a:p>
            <a:pPr algn="just"/>
            <a:r>
              <a:rPr lang="en-US" sz="1600" dirty="0">
                <a:latin typeface="+mj-lt"/>
              </a:rPr>
              <a:t>We would like to thank our advisors, </a:t>
            </a:r>
          </a:p>
          <a:p>
            <a:pPr algn="just"/>
            <a:r>
              <a:rPr lang="en-US" sz="1600" dirty="0">
                <a:latin typeface="+mj-lt"/>
              </a:rPr>
              <a:t>Dr. </a:t>
            </a:r>
            <a:r>
              <a:rPr lang="en-US" sz="1600" dirty="0" err="1">
                <a:latin typeface="+mj-lt"/>
              </a:rPr>
              <a:t>Hüseyin</a:t>
            </a:r>
            <a:r>
              <a:rPr lang="en-US" sz="1600" dirty="0">
                <a:latin typeface="+mj-lt"/>
              </a:rPr>
              <a:t> TEMUÇİN, and Dr. Roya CHOUPANI for guiding and supporting us during our senior project. They are example of excellence as researcher, instructor, and mentor.</a:t>
            </a:r>
          </a:p>
        </p:txBody>
      </p:sp>
      <p:sp>
        <p:nvSpPr>
          <p:cNvPr id="47" name="CustomShape 9"/>
          <p:cNvSpPr/>
          <p:nvPr/>
        </p:nvSpPr>
        <p:spPr>
          <a:xfrm>
            <a:off x="10188531" y="16231964"/>
            <a:ext cx="4572000" cy="5038796"/>
          </a:xfrm>
          <a:prstGeom prst="rect">
            <a:avLst/>
          </a:prstGeom>
          <a:solidFill>
            <a:srgbClr val="E6E6E6"/>
          </a:solidFill>
          <a:ln>
            <a:solidFill>
              <a:srgbClr val="C5000B"/>
            </a:solidFill>
          </a:ln>
        </p:spPr>
      </p:sp>
      <p:sp>
        <p:nvSpPr>
          <p:cNvPr id="50" name="CustomShape 10"/>
          <p:cNvSpPr/>
          <p:nvPr/>
        </p:nvSpPr>
        <p:spPr>
          <a:xfrm>
            <a:off x="5125677" y="9125077"/>
            <a:ext cx="4882321" cy="5178221"/>
          </a:xfrm>
          <a:prstGeom prst="rect">
            <a:avLst/>
          </a:prstGeom>
          <a:solidFill>
            <a:srgbClr val="E6E6E6"/>
          </a:solidFill>
          <a:ln>
            <a:solidFill>
              <a:srgbClr val="C5000B"/>
            </a:solidFill>
          </a:ln>
        </p:spPr>
      </p:sp>
      <p:sp>
        <p:nvSpPr>
          <p:cNvPr id="51" name="CustomShape 11"/>
          <p:cNvSpPr/>
          <p:nvPr/>
        </p:nvSpPr>
        <p:spPr>
          <a:xfrm>
            <a:off x="5125677" y="14394861"/>
            <a:ext cx="4867065" cy="3993715"/>
          </a:xfrm>
          <a:prstGeom prst="rect">
            <a:avLst/>
          </a:prstGeom>
          <a:solidFill>
            <a:srgbClr val="E6E6E6"/>
          </a:solidFill>
          <a:ln>
            <a:solidFill>
              <a:srgbClr val="C5000B"/>
            </a:solidFill>
          </a:ln>
        </p:spPr>
      </p:sp>
      <p:sp>
        <p:nvSpPr>
          <p:cNvPr id="58" name="TextShape 18"/>
          <p:cNvSpPr txBox="1"/>
          <p:nvPr/>
        </p:nvSpPr>
        <p:spPr>
          <a:xfrm>
            <a:off x="6181354" y="8644946"/>
            <a:ext cx="2355480" cy="346320"/>
          </a:xfrm>
          <a:prstGeom prst="rect">
            <a:avLst/>
          </a:prstGeom>
        </p:spPr>
        <p:txBody>
          <a:bodyPr wrap="none" lIns="90000" tIns="45000" rIns="90000" bIns="45000"/>
          <a:lstStyle/>
          <a:p>
            <a:r>
              <a:rPr lang="en-US" sz="1600" b="1" dirty="0">
                <a:solidFill>
                  <a:srgbClr val="C5000B"/>
                </a:solidFill>
              </a:rPr>
              <a:t>Figure 1 – </a:t>
            </a:r>
            <a:r>
              <a:rPr lang="tr-TR" sz="1600" b="1" dirty="0">
                <a:solidFill>
                  <a:srgbClr val="C5000B"/>
                </a:solidFill>
              </a:rPr>
              <a:t>Activity </a:t>
            </a:r>
            <a:r>
              <a:rPr lang="tr-TR" sz="1600" b="1" dirty="0" err="1">
                <a:solidFill>
                  <a:srgbClr val="C5000B"/>
                </a:solidFill>
              </a:rPr>
              <a:t>Diagram</a:t>
            </a:r>
            <a:endParaRPr sz="1600" dirty="0"/>
          </a:p>
        </p:txBody>
      </p:sp>
      <p:sp>
        <p:nvSpPr>
          <p:cNvPr id="92" name="TextShape 52"/>
          <p:cNvSpPr txBox="1"/>
          <p:nvPr/>
        </p:nvSpPr>
        <p:spPr>
          <a:xfrm>
            <a:off x="6066334" y="13923604"/>
            <a:ext cx="2585520" cy="373680"/>
          </a:xfrm>
          <a:prstGeom prst="rect">
            <a:avLst/>
          </a:prstGeom>
        </p:spPr>
        <p:txBody>
          <a:bodyPr wrap="none" lIns="90000" tIns="45000" rIns="90000" bIns="45000"/>
          <a:lstStyle/>
          <a:p>
            <a:r>
              <a:rPr lang="en-US" sz="1600" b="1" dirty="0">
                <a:solidFill>
                  <a:srgbClr val="C5000B"/>
                </a:solidFill>
              </a:rPr>
              <a:t>Figure 2 – </a:t>
            </a:r>
            <a:r>
              <a:rPr lang="tr-TR" sz="1600" b="1" dirty="0" err="1">
                <a:solidFill>
                  <a:srgbClr val="C5000B"/>
                </a:solidFill>
              </a:rPr>
              <a:t>Use</a:t>
            </a:r>
            <a:r>
              <a:rPr lang="tr-TR" sz="1600" b="1" dirty="0">
                <a:solidFill>
                  <a:srgbClr val="C5000B"/>
                </a:solidFill>
              </a:rPr>
              <a:t> Case </a:t>
            </a:r>
            <a:r>
              <a:rPr lang="tr-TR" sz="1600" b="1" dirty="0" err="1">
                <a:solidFill>
                  <a:srgbClr val="C5000B"/>
                </a:solidFill>
              </a:rPr>
              <a:t>Realizations</a:t>
            </a:r>
            <a:endParaRPr sz="1600" dirty="0"/>
          </a:p>
        </p:txBody>
      </p:sp>
      <p:sp>
        <p:nvSpPr>
          <p:cNvPr id="93" name="TextShape 53"/>
          <p:cNvSpPr txBox="1"/>
          <p:nvPr/>
        </p:nvSpPr>
        <p:spPr>
          <a:xfrm>
            <a:off x="6181354" y="17975598"/>
            <a:ext cx="3529080" cy="328834"/>
          </a:xfrm>
          <a:prstGeom prst="rect">
            <a:avLst/>
          </a:prstGeom>
        </p:spPr>
        <p:txBody>
          <a:bodyPr wrap="none" lIns="90000" tIns="45000" rIns="90000" bIns="45000"/>
          <a:lstStyle/>
          <a:p>
            <a:r>
              <a:rPr lang="en-US" sz="1600" b="1" dirty="0">
                <a:solidFill>
                  <a:srgbClr val="C5000B"/>
                </a:solidFill>
              </a:rPr>
              <a:t>Figure 3 – </a:t>
            </a:r>
            <a:r>
              <a:rPr lang="tr-TR" sz="1600" b="1" dirty="0">
                <a:solidFill>
                  <a:srgbClr val="C5000B"/>
                </a:solidFill>
              </a:rPr>
              <a:t>Class </a:t>
            </a:r>
            <a:r>
              <a:rPr lang="tr-TR" sz="1600" b="1" dirty="0" err="1">
                <a:solidFill>
                  <a:srgbClr val="C5000B"/>
                </a:solidFill>
              </a:rPr>
              <a:t>Diagram</a:t>
            </a:r>
            <a:endParaRPr sz="1600" dirty="0"/>
          </a:p>
        </p:txBody>
      </p:sp>
      <p:sp>
        <p:nvSpPr>
          <p:cNvPr id="112" name="CustomShape 72"/>
          <p:cNvSpPr/>
          <p:nvPr/>
        </p:nvSpPr>
        <p:spPr>
          <a:xfrm>
            <a:off x="5125679" y="18480140"/>
            <a:ext cx="4882321" cy="2803040"/>
          </a:xfrm>
          <a:prstGeom prst="rect">
            <a:avLst/>
          </a:prstGeom>
          <a:solidFill>
            <a:srgbClr val="E6E6E6"/>
          </a:solidFill>
          <a:ln>
            <a:solidFill>
              <a:srgbClr val="C5000B"/>
            </a:solidFill>
          </a:ln>
        </p:spPr>
        <p:txBody>
          <a:bodyPr wrap="none" lIns="90000" tIns="45000" rIns="90000" bIns="45000" anchor="ctr"/>
          <a:lstStyle/>
          <a:p>
            <a:pPr algn="ctr"/>
            <a:endParaRPr dirty="0"/>
          </a:p>
        </p:txBody>
      </p:sp>
      <p:pic>
        <p:nvPicPr>
          <p:cNvPr id="3" name="Resim 2">
            <a:extLst>
              <a:ext uri="{FF2B5EF4-FFF2-40B4-BE49-F238E27FC236}">
                <a16:creationId xmlns:a16="http://schemas.microsoft.com/office/drawing/2014/main" id="{D2B8A6E4-7981-4121-9D54-019EBE87C1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8898" y="19504460"/>
            <a:ext cx="1933459" cy="1933459"/>
          </a:xfrm>
          <a:prstGeom prst="rect">
            <a:avLst/>
          </a:prstGeom>
        </p:spPr>
      </p:pic>
      <p:sp>
        <p:nvSpPr>
          <p:cNvPr id="114" name="TextShape 53">
            <a:extLst>
              <a:ext uri="{FF2B5EF4-FFF2-40B4-BE49-F238E27FC236}">
                <a16:creationId xmlns:a16="http://schemas.microsoft.com/office/drawing/2014/main" id="{C82A3E9E-DE4D-4FC8-97C4-C9022451180F}"/>
              </a:ext>
            </a:extLst>
          </p:cNvPr>
          <p:cNvSpPr txBox="1"/>
          <p:nvPr/>
        </p:nvSpPr>
        <p:spPr>
          <a:xfrm>
            <a:off x="11102986" y="20937770"/>
            <a:ext cx="3529080" cy="372357"/>
          </a:xfrm>
          <a:prstGeom prst="rect">
            <a:avLst/>
          </a:prstGeom>
        </p:spPr>
        <p:txBody>
          <a:bodyPr wrap="none" lIns="90000" tIns="45000" rIns="90000" bIns="45000"/>
          <a:lstStyle/>
          <a:p>
            <a:r>
              <a:rPr lang="en-US" sz="1500" b="1" dirty="0">
                <a:solidFill>
                  <a:srgbClr val="C5000B"/>
                </a:solidFill>
              </a:rPr>
              <a:t>Figure </a:t>
            </a:r>
            <a:r>
              <a:rPr lang="tr-TR" sz="1500" b="1" dirty="0">
                <a:solidFill>
                  <a:srgbClr val="C5000B"/>
                </a:solidFill>
              </a:rPr>
              <a:t>8</a:t>
            </a:r>
            <a:r>
              <a:rPr lang="en-US" sz="1500" b="1" dirty="0">
                <a:solidFill>
                  <a:srgbClr val="C5000B"/>
                </a:solidFill>
              </a:rPr>
              <a:t> – </a:t>
            </a:r>
            <a:r>
              <a:rPr lang="tr-TR" sz="1500" b="1" dirty="0">
                <a:solidFill>
                  <a:srgbClr val="C5000B"/>
                </a:solidFill>
              </a:rPr>
              <a:t>Project</a:t>
            </a:r>
            <a:r>
              <a:rPr lang="en-US" sz="1500" b="1" dirty="0">
                <a:solidFill>
                  <a:srgbClr val="C5000B"/>
                </a:solidFill>
              </a:rPr>
              <a:t> </a:t>
            </a:r>
            <a:r>
              <a:rPr lang="tr-TR" sz="1500" b="1" dirty="0" err="1">
                <a:solidFill>
                  <a:srgbClr val="C5000B"/>
                </a:solidFill>
              </a:rPr>
              <a:t>Members</a:t>
            </a:r>
            <a:endParaRPr sz="1500" dirty="0"/>
          </a:p>
        </p:txBody>
      </p:sp>
      <p:sp>
        <p:nvSpPr>
          <p:cNvPr id="116" name="TextShape 53">
            <a:extLst>
              <a:ext uri="{FF2B5EF4-FFF2-40B4-BE49-F238E27FC236}">
                <a16:creationId xmlns:a16="http://schemas.microsoft.com/office/drawing/2014/main" id="{910302B2-2AB7-46DC-A647-D49F3CA42BC1}"/>
              </a:ext>
            </a:extLst>
          </p:cNvPr>
          <p:cNvSpPr txBox="1"/>
          <p:nvPr/>
        </p:nvSpPr>
        <p:spPr>
          <a:xfrm>
            <a:off x="6181354" y="21001064"/>
            <a:ext cx="3529080" cy="373680"/>
          </a:xfrm>
          <a:prstGeom prst="rect">
            <a:avLst/>
          </a:prstGeom>
        </p:spPr>
        <p:txBody>
          <a:bodyPr wrap="none" lIns="90000" tIns="45000" rIns="90000" bIns="45000"/>
          <a:lstStyle/>
          <a:p>
            <a:r>
              <a:rPr lang="en-US" sz="1600" b="1" dirty="0">
                <a:solidFill>
                  <a:srgbClr val="C5000B"/>
                </a:solidFill>
              </a:rPr>
              <a:t>Figure </a:t>
            </a:r>
            <a:r>
              <a:rPr lang="tr-TR" sz="1600" b="1" dirty="0">
                <a:solidFill>
                  <a:srgbClr val="C5000B"/>
                </a:solidFill>
              </a:rPr>
              <a:t>4</a:t>
            </a:r>
            <a:r>
              <a:rPr lang="en-US" sz="1600" b="1" dirty="0">
                <a:solidFill>
                  <a:srgbClr val="C5000B"/>
                </a:solidFill>
              </a:rPr>
              <a:t> – </a:t>
            </a:r>
            <a:r>
              <a:rPr lang="tr-TR" sz="1600" b="1" dirty="0" err="1">
                <a:solidFill>
                  <a:srgbClr val="C5000B"/>
                </a:solidFill>
              </a:rPr>
              <a:t>Finished</a:t>
            </a:r>
            <a:r>
              <a:rPr lang="tr-TR" sz="1600" b="1" dirty="0">
                <a:solidFill>
                  <a:srgbClr val="C5000B"/>
                </a:solidFill>
              </a:rPr>
              <a:t> Product</a:t>
            </a:r>
            <a:endParaRPr sz="1600" dirty="0"/>
          </a:p>
        </p:txBody>
      </p:sp>
      <p:pic>
        <p:nvPicPr>
          <p:cNvPr id="4" name="Resim 3">
            <a:extLst>
              <a:ext uri="{FF2B5EF4-FFF2-40B4-BE49-F238E27FC236}">
                <a16:creationId xmlns:a16="http://schemas.microsoft.com/office/drawing/2014/main" id="{664FBC65-1795-4DCE-9BF5-B66A6FB0FE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4000" y="3891603"/>
            <a:ext cx="4457700" cy="4720408"/>
          </a:xfrm>
          <a:prstGeom prst="rect">
            <a:avLst/>
          </a:prstGeom>
        </p:spPr>
      </p:pic>
      <p:pic>
        <p:nvPicPr>
          <p:cNvPr id="8" name="Resim 7">
            <a:extLst>
              <a:ext uri="{FF2B5EF4-FFF2-40B4-BE49-F238E27FC236}">
                <a16:creationId xmlns:a16="http://schemas.microsoft.com/office/drawing/2014/main" id="{4F2B3083-E72B-4FE4-96D1-55C9EC42DB0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1986" y="20199060"/>
            <a:ext cx="2028132" cy="738049"/>
          </a:xfrm>
          <a:prstGeom prst="rect">
            <a:avLst/>
          </a:prstGeom>
        </p:spPr>
      </p:pic>
      <p:pic>
        <p:nvPicPr>
          <p:cNvPr id="12" name="Resim 11">
            <a:extLst>
              <a:ext uri="{FF2B5EF4-FFF2-40B4-BE49-F238E27FC236}">
                <a16:creationId xmlns:a16="http://schemas.microsoft.com/office/drawing/2014/main" id="{83CF4320-20EF-4826-91A3-8D45F8E3106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66457" y="9187693"/>
            <a:ext cx="4800763" cy="4753954"/>
          </a:xfrm>
          <a:prstGeom prst="rect">
            <a:avLst/>
          </a:prstGeom>
        </p:spPr>
      </p:pic>
      <p:pic>
        <p:nvPicPr>
          <p:cNvPr id="10" name="Resim 9">
            <a:extLst>
              <a:ext uri="{FF2B5EF4-FFF2-40B4-BE49-F238E27FC236}">
                <a16:creationId xmlns:a16="http://schemas.microsoft.com/office/drawing/2014/main" id="{6AE6F1BB-9A95-4206-9F8F-8B920FCD98F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271226" y="14459029"/>
            <a:ext cx="4584889" cy="3465201"/>
          </a:xfrm>
          <a:prstGeom prst="rect">
            <a:avLst/>
          </a:prstGeom>
        </p:spPr>
      </p:pic>
      <p:sp>
        <p:nvSpPr>
          <p:cNvPr id="35" name="TextShape 53">
            <a:extLst>
              <a:ext uri="{FF2B5EF4-FFF2-40B4-BE49-F238E27FC236}">
                <a16:creationId xmlns:a16="http://schemas.microsoft.com/office/drawing/2014/main" id="{EC0D48EF-109D-4FFE-903E-E22FBB48214C}"/>
              </a:ext>
            </a:extLst>
          </p:cNvPr>
          <p:cNvSpPr txBox="1"/>
          <p:nvPr/>
        </p:nvSpPr>
        <p:spPr>
          <a:xfrm>
            <a:off x="10750429" y="6163736"/>
            <a:ext cx="3529080" cy="373680"/>
          </a:xfrm>
          <a:prstGeom prst="rect">
            <a:avLst/>
          </a:prstGeom>
        </p:spPr>
        <p:txBody>
          <a:bodyPr wrap="none" lIns="90000" tIns="45000" rIns="90000" bIns="45000"/>
          <a:lstStyle/>
          <a:p>
            <a:r>
              <a:rPr lang="en-US" sz="1600" b="1" dirty="0">
                <a:solidFill>
                  <a:srgbClr val="C5000B"/>
                </a:solidFill>
              </a:rPr>
              <a:t>Figure </a:t>
            </a:r>
            <a:r>
              <a:rPr lang="tr-TR" sz="1600" b="1" dirty="0">
                <a:solidFill>
                  <a:srgbClr val="C5000B"/>
                </a:solidFill>
              </a:rPr>
              <a:t>5</a:t>
            </a:r>
            <a:r>
              <a:rPr lang="en-US" sz="1600" b="1" dirty="0">
                <a:solidFill>
                  <a:srgbClr val="C5000B"/>
                </a:solidFill>
              </a:rPr>
              <a:t> – </a:t>
            </a:r>
            <a:r>
              <a:rPr lang="tr-TR" sz="1600" b="1" dirty="0" err="1">
                <a:solidFill>
                  <a:srgbClr val="C5000B"/>
                </a:solidFill>
              </a:rPr>
              <a:t>Finished</a:t>
            </a:r>
            <a:r>
              <a:rPr lang="tr-TR" sz="1600" b="1" dirty="0">
                <a:solidFill>
                  <a:srgbClr val="C5000B"/>
                </a:solidFill>
              </a:rPr>
              <a:t> Product</a:t>
            </a:r>
            <a:endParaRPr sz="1600" dirty="0"/>
          </a:p>
        </p:txBody>
      </p:sp>
      <p:sp>
        <p:nvSpPr>
          <p:cNvPr id="36" name="CustomShape 6">
            <a:extLst>
              <a:ext uri="{FF2B5EF4-FFF2-40B4-BE49-F238E27FC236}">
                <a16:creationId xmlns:a16="http://schemas.microsoft.com/office/drawing/2014/main" id="{EC1344F0-74F5-4BFA-819E-5CAC159693C5}"/>
              </a:ext>
            </a:extLst>
          </p:cNvPr>
          <p:cNvSpPr/>
          <p:nvPr/>
        </p:nvSpPr>
        <p:spPr>
          <a:xfrm>
            <a:off x="10186421" y="6548769"/>
            <a:ext cx="4572000" cy="2705998"/>
          </a:xfrm>
          <a:prstGeom prst="rect">
            <a:avLst/>
          </a:prstGeom>
          <a:solidFill>
            <a:srgbClr val="E6E6E6"/>
          </a:solidFill>
          <a:ln>
            <a:solidFill>
              <a:srgbClr val="C5000B"/>
            </a:solidFill>
          </a:ln>
        </p:spPr>
        <p:txBody>
          <a:bodyPr lIns="90000" tIns="45000" rIns="90000" bIns="45000"/>
          <a:lstStyle/>
          <a:p>
            <a:pPr algn="ctr"/>
            <a:endParaRPr lang="en-US" dirty="0">
              <a:effectLst/>
              <a:latin typeface="+mj-lt"/>
              <a:ea typeface="Calibri" panose="020F0502020204030204" pitchFamily="34" charset="0"/>
              <a:cs typeface="Arial" panose="020B0604020202020204" pitchFamily="34" charset="0"/>
            </a:endParaRPr>
          </a:p>
        </p:txBody>
      </p:sp>
      <p:sp>
        <p:nvSpPr>
          <p:cNvPr id="48" name="TextShape 53">
            <a:extLst>
              <a:ext uri="{FF2B5EF4-FFF2-40B4-BE49-F238E27FC236}">
                <a16:creationId xmlns:a16="http://schemas.microsoft.com/office/drawing/2014/main" id="{B43F970B-5112-4B62-813F-BC1BE2393C2A}"/>
              </a:ext>
            </a:extLst>
          </p:cNvPr>
          <p:cNvSpPr txBox="1"/>
          <p:nvPr/>
        </p:nvSpPr>
        <p:spPr>
          <a:xfrm>
            <a:off x="10826919" y="8951843"/>
            <a:ext cx="3529080" cy="373680"/>
          </a:xfrm>
          <a:prstGeom prst="rect">
            <a:avLst/>
          </a:prstGeom>
        </p:spPr>
        <p:txBody>
          <a:bodyPr wrap="none" lIns="90000" tIns="45000" rIns="90000" bIns="45000"/>
          <a:lstStyle/>
          <a:p>
            <a:r>
              <a:rPr lang="en-US" sz="1600" b="1" dirty="0">
                <a:solidFill>
                  <a:srgbClr val="C5000B"/>
                </a:solidFill>
              </a:rPr>
              <a:t>Figure </a:t>
            </a:r>
            <a:r>
              <a:rPr lang="tr-TR" sz="1600" b="1" dirty="0">
                <a:solidFill>
                  <a:srgbClr val="C5000B"/>
                </a:solidFill>
              </a:rPr>
              <a:t>6</a:t>
            </a:r>
            <a:r>
              <a:rPr lang="en-US" sz="1600" b="1" dirty="0">
                <a:solidFill>
                  <a:srgbClr val="C5000B"/>
                </a:solidFill>
              </a:rPr>
              <a:t> – </a:t>
            </a:r>
            <a:r>
              <a:rPr lang="tr-TR" sz="1600" b="1" dirty="0" err="1">
                <a:solidFill>
                  <a:srgbClr val="C5000B"/>
                </a:solidFill>
              </a:rPr>
              <a:t>Finished</a:t>
            </a:r>
            <a:r>
              <a:rPr lang="tr-TR" sz="1600" b="1" dirty="0">
                <a:solidFill>
                  <a:srgbClr val="C5000B"/>
                </a:solidFill>
              </a:rPr>
              <a:t> Product</a:t>
            </a:r>
            <a:endParaRPr sz="1600" dirty="0"/>
          </a:p>
        </p:txBody>
      </p:sp>
      <p:sp>
        <p:nvSpPr>
          <p:cNvPr id="49" name="TextShape 53">
            <a:extLst>
              <a:ext uri="{FF2B5EF4-FFF2-40B4-BE49-F238E27FC236}">
                <a16:creationId xmlns:a16="http://schemas.microsoft.com/office/drawing/2014/main" id="{A348022B-7EA2-422B-B711-4E45F8D94504}"/>
              </a:ext>
            </a:extLst>
          </p:cNvPr>
          <p:cNvSpPr txBox="1"/>
          <p:nvPr/>
        </p:nvSpPr>
        <p:spPr>
          <a:xfrm>
            <a:off x="10391691" y="17601918"/>
            <a:ext cx="2475835" cy="373680"/>
          </a:xfrm>
          <a:prstGeom prst="rect">
            <a:avLst/>
          </a:prstGeom>
        </p:spPr>
        <p:txBody>
          <a:bodyPr wrap="none" lIns="90000" tIns="45000" rIns="90000" bIns="45000"/>
          <a:lstStyle/>
          <a:p>
            <a:r>
              <a:rPr lang="en-US" sz="1400" b="1" dirty="0">
                <a:latin typeface="+mj-lt"/>
              </a:rPr>
              <a:t>Dr. </a:t>
            </a:r>
            <a:r>
              <a:rPr lang="en-US" sz="1400" b="1" dirty="0" err="1">
                <a:latin typeface="+mj-lt"/>
              </a:rPr>
              <a:t>Hüseyin</a:t>
            </a:r>
            <a:r>
              <a:rPr lang="en-US" sz="1400" b="1" dirty="0">
                <a:latin typeface="+mj-lt"/>
              </a:rPr>
              <a:t> TEMUÇİN</a:t>
            </a:r>
            <a:endParaRPr sz="1400" b="1" dirty="0"/>
          </a:p>
        </p:txBody>
      </p:sp>
      <p:sp>
        <p:nvSpPr>
          <p:cNvPr id="52" name="TextShape 53">
            <a:extLst>
              <a:ext uri="{FF2B5EF4-FFF2-40B4-BE49-F238E27FC236}">
                <a16:creationId xmlns:a16="http://schemas.microsoft.com/office/drawing/2014/main" id="{0AC3C7E3-E0EF-4B0B-B128-D53E29186ABB}"/>
              </a:ext>
            </a:extLst>
          </p:cNvPr>
          <p:cNvSpPr txBox="1"/>
          <p:nvPr/>
        </p:nvSpPr>
        <p:spPr>
          <a:xfrm>
            <a:off x="12519940" y="17637729"/>
            <a:ext cx="2475835" cy="373680"/>
          </a:xfrm>
          <a:prstGeom prst="rect">
            <a:avLst/>
          </a:prstGeom>
        </p:spPr>
        <p:txBody>
          <a:bodyPr wrap="none" lIns="90000" tIns="45000" rIns="90000" bIns="45000"/>
          <a:lstStyle/>
          <a:p>
            <a:r>
              <a:rPr lang="tr-TR" sz="1400" b="1" dirty="0">
                <a:latin typeface="+mj-lt"/>
              </a:rPr>
              <a:t>Dr. </a:t>
            </a:r>
            <a:r>
              <a:rPr lang="tr-TR" sz="1400" b="1" dirty="0" err="1">
                <a:latin typeface="+mj-lt"/>
              </a:rPr>
              <a:t>Roya</a:t>
            </a:r>
            <a:r>
              <a:rPr lang="tr-TR" sz="1400" b="1" dirty="0">
                <a:latin typeface="+mj-lt"/>
              </a:rPr>
              <a:t> CHOUPANI</a:t>
            </a:r>
            <a:endParaRPr sz="1400" b="1" dirty="0"/>
          </a:p>
        </p:txBody>
      </p:sp>
      <p:pic>
        <p:nvPicPr>
          <p:cNvPr id="16" name="Resim 15" descr="metin içeren bir resim&#10;&#10;Açıklama otomatik olarak oluşturuldu">
            <a:extLst>
              <a:ext uri="{FF2B5EF4-FFF2-40B4-BE49-F238E27FC236}">
                <a16:creationId xmlns:a16="http://schemas.microsoft.com/office/drawing/2014/main" id="{2B710979-6FBF-4023-8164-459240072DA4}"/>
              </a:ext>
            </a:extLst>
          </p:cNvPr>
          <p:cNvPicPr>
            <a:picLocks noChangeAspect="1"/>
          </p:cNvPicPr>
          <p:nvPr/>
        </p:nvPicPr>
        <p:blipFill rotWithShape="1">
          <a:blip r:embed="rId9">
            <a:extLst>
              <a:ext uri="{28A0092B-C50C-407E-A947-70E740481C1C}">
                <a14:useLocalDpi xmlns:a14="http://schemas.microsoft.com/office/drawing/2010/main" val="0"/>
              </a:ext>
            </a:extLst>
          </a:blip>
          <a:srcRect r="10527"/>
          <a:stretch/>
        </p:blipFill>
        <p:spPr>
          <a:xfrm>
            <a:off x="5579230" y="18606743"/>
            <a:ext cx="3959958" cy="2336288"/>
          </a:xfrm>
          <a:prstGeom prst="rect">
            <a:avLst/>
          </a:prstGeom>
        </p:spPr>
      </p:pic>
      <p:pic>
        <p:nvPicPr>
          <p:cNvPr id="28" name="Resim 27" descr="LEGO, oyuncak, ışık içeren bir resim&#10;&#10;Açıklama otomatik olarak oluşturuldu">
            <a:extLst>
              <a:ext uri="{FF2B5EF4-FFF2-40B4-BE49-F238E27FC236}">
                <a16:creationId xmlns:a16="http://schemas.microsoft.com/office/drawing/2014/main" id="{E389556B-655A-4CD3-B117-7F674366485E}"/>
              </a:ext>
            </a:extLst>
          </p:cNvPr>
          <p:cNvPicPr>
            <a:picLocks noChangeAspect="1"/>
          </p:cNvPicPr>
          <p:nvPr/>
        </p:nvPicPr>
        <p:blipFill rotWithShape="1">
          <a:blip r:embed="rId10">
            <a:extLst>
              <a:ext uri="{28A0092B-C50C-407E-A947-70E740481C1C}">
                <a14:useLocalDpi xmlns:a14="http://schemas.microsoft.com/office/drawing/2010/main" val="0"/>
              </a:ext>
            </a:extLst>
          </a:blip>
          <a:srcRect r="1888"/>
          <a:stretch/>
        </p:blipFill>
        <p:spPr>
          <a:xfrm>
            <a:off x="10375770" y="3799394"/>
            <a:ext cx="4168230" cy="2390723"/>
          </a:xfrm>
          <a:prstGeom prst="rect">
            <a:avLst/>
          </a:prstGeom>
        </p:spPr>
      </p:pic>
      <p:pic>
        <p:nvPicPr>
          <p:cNvPr id="30" name="Resim 29" descr="LEGO, oyuncak, birkaç içeren bir resim&#10;&#10;Açıklama otomatik olarak oluşturuldu">
            <a:extLst>
              <a:ext uri="{FF2B5EF4-FFF2-40B4-BE49-F238E27FC236}">
                <a16:creationId xmlns:a16="http://schemas.microsoft.com/office/drawing/2014/main" id="{F31FDE54-5F13-4C35-A0F0-C13CB87656E1}"/>
              </a:ext>
            </a:extLst>
          </p:cNvPr>
          <p:cNvPicPr>
            <a:picLocks noChangeAspect="1"/>
          </p:cNvPicPr>
          <p:nvPr/>
        </p:nvPicPr>
        <p:blipFill rotWithShape="1">
          <a:blip r:embed="rId11">
            <a:extLst>
              <a:ext uri="{28A0092B-C50C-407E-A947-70E740481C1C}">
                <a14:useLocalDpi xmlns:a14="http://schemas.microsoft.com/office/drawing/2010/main" val="0"/>
              </a:ext>
            </a:extLst>
          </a:blip>
          <a:srcRect t="8373" b="29017"/>
          <a:stretch/>
        </p:blipFill>
        <p:spPr>
          <a:xfrm>
            <a:off x="10401734" y="6608329"/>
            <a:ext cx="4126224" cy="2373059"/>
          </a:xfrm>
          <a:prstGeom prst="rect">
            <a:avLst/>
          </a:prstGeom>
        </p:spPr>
      </p:pic>
      <p:pic>
        <p:nvPicPr>
          <p:cNvPr id="32" name="Resim 31" descr="metin, kişi içeren bir resim&#10;&#10;Açıklama otomatik olarak oluşturuldu">
            <a:extLst>
              <a:ext uri="{FF2B5EF4-FFF2-40B4-BE49-F238E27FC236}">
                <a16:creationId xmlns:a16="http://schemas.microsoft.com/office/drawing/2014/main" id="{029074F7-2756-4859-9C51-11D7AECF415D}"/>
              </a:ext>
            </a:extLst>
          </p:cNvPr>
          <p:cNvPicPr>
            <a:picLocks noChangeAspect="1"/>
          </p:cNvPicPr>
          <p:nvPr/>
        </p:nvPicPr>
        <p:blipFill rotWithShape="1">
          <a:blip r:embed="rId12">
            <a:extLst>
              <a:ext uri="{28A0092B-C50C-407E-A947-70E740481C1C}">
                <a14:useLocalDpi xmlns:a14="http://schemas.microsoft.com/office/drawing/2010/main" val="0"/>
              </a:ext>
            </a:extLst>
          </a:blip>
          <a:srcRect l="20508" t="26120" r="19886" b="16669"/>
          <a:stretch/>
        </p:blipFill>
        <p:spPr>
          <a:xfrm>
            <a:off x="10588685" y="16167227"/>
            <a:ext cx="1588012" cy="1522636"/>
          </a:xfrm>
          <a:prstGeom prst="rect">
            <a:avLst/>
          </a:prstGeom>
        </p:spPr>
      </p:pic>
      <p:pic>
        <p:nvPicPr>
          <p:cNvPr id="53" name="Resim 52" descr="ayna, araba aynası içeren bir resim&#10;&#10;Açıklama otomatik olarak oluşturuldu">
            <a:extLst>
              <a:ext uri="{FF2B5EF4-FFF2-40B4-BE49-F238E27FC236}">
                <a16:creationId xmlns:a16="http://schemas.microsoft.com/office/drawing/2014/main" id="{5028B4B7-E864-4EEC-B99B-CAFD24FC8F37}"/>
              </a:ext>
            </a:extLst>
          </p:cNvPr>
          <p:cNvPicPr>
            <a:picLocks noChangeAspect="1"/>
          </p:cNvPicPr>
          <p:nvPr/>
        </p:nvPicPr>
        <p:blipFill rotWithShape="1">
          <a:blip r:embed="rId13">
            <a:extLst>
              <a:ext uri="{28A0092B-C50C-407E-A947-70E740481C1C}">
                <a14:useLocalDpi xmlns:a14="http://schemas.microsoft.com/office/drawing/2010/main" val="0"/>
              </a:ext>
            </a:extLst>
          </a:blip>
          <a:srcRect l="19518" t="24103" r="20282" b="14637"/>
          <a:stretch/>
        </p:blipFill>
        <p:spPr>
          <a:xfrm>
            <a:off x="12576851" y="16130596"/>
            <a:ext cx="1588012" cy="1614339"/>
          </a:xfrm>
          <a:prstGeom prst="rect">
            <a:avLst/>
          </a:prstGeom>
        </p:spPr>
      </p:pic>
      <p:pic>
        <p:nvPicPr>
          <p:cNvPr id="57" name="Resim 56">
            <a:extLst>
              <a:ext uri="{FF2B5EF4-FFF2-40B4-BE49-F238E27FC236}">
                <a16:creationId xmlns:a16="http://schemas.microsoft.com/office/drawing/2014/main" id="{2D7F8577-D4E2-48AB-9428-C0A970E65E21}"/>
              </a:ext>
            </a:extLst>
          </p:cNvPr>
          <p:cNvPicPr>
            <a:picLocks noChangeAspect="1"/>
          </p:cNvPicPr>
          <p:nvPr/>
        </p:nvPicPr>
        <p:blipFill rotWithShape="1">
          <a:blip r:embed="rId14">
            <a:extLst>
              <a:ext uri="{28A0092B-C50C-407E-A947-70E740481C1C}">
                <a14:useLocalDpi xmlns:a14="http://schemas.microsoft.com/office/drawing/2010/main" val="0"/>
              </a:ext>
            </a:extLst>
          </a:blip>
          <a:srcRect l="26854" t="27686" r="30560" b="28164"/>
          <a:stretch/>
        </p:blipFill>
        <p:spPr>
          <a:xfrm>
            <a:off x="10664714" y="17809311"/>
            <a:ext cx="1435953" cy="1487233"/>
          </a:xfrm>
          <a:prstGeom prst="rect">
            <a:avLst/>
          </a:prstGeom>
        </p:spPr>
      </p:pic>
      <p:pic>
        <p:nvPicPr>
          <p:cNvPr id="60" name="Resim 59" descr="kişi, bakarken, karanlık, kapat içeren bir resim&#10;&#10;Açıklama otomatik olarak oluşturuldu">
            <a:extLst>
              <a:ext uri="{FF2B5EF4-FFF2-40B4-BE49-F238E27FC236}">
                <a16:creationId xmlns:a16="http://schemas.microsoft.com/office/drawing/2014/main" id="{448C18DA-0741-41DA-9A5F-4CB4A3C51F22}"/>
              </a:ext>
            </a:extLst>
          </p:cNvPr>
          <p:cNvPicPr>
            <a:picLocks noChangeAspect="1"/>
          </p:cNvPicPr>
          <p:nvPr/>
        </p:nvPicPr>
        <p:blipFill rotWithShape="1">
          <a:blip r:embed="rId15">
            <a:extLst>
              <a:ext uri="{28A0092B-C50C-407E-A947-70E740481C1C}">
                <a14:useLocalDpi xmlns:a14="http://schemas.microsoft.com/office/drawing/2010/main" val="0"/>
              </a:ext>
            </a:extLst>
          </a:blip>
          <a:srcRect l="1" r="5769"/>
          <a:stretch/>
        </p:blipFill>
        <p:spPr>
          <a:xfrm>
            <a:off x="10422991" y="19440402"/>
            <a:ext cx="1849904" cy="1381706"/>
          </a:xfrm>
          <a:prstGeom prst="rect">
            <a:avLst/>
          </a:prstGeom>
        </p:spPr>
      </p:pic>
      <p:pic>
        <p:nvPicPr>
          <p:cNvPr id="62" name="Resim 61" descr="ayna, nesne, araba aynası, mikroskop içeren bir resim&#10;&#10;Açıklama otomatik olarak oluşturuldu">
            <a:extLst>
              <a:ext uri="{FF2B5EF4-FFF2-40B4-BE49-F238E27FC236}">
                <a16:creationId xmlns:a16="http://schemas.microsoft.com/office/drawing/2014/main" id="{32F0485C-A51F-473C-8530-D119A887862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591459" y="17689041"/>
            <a:ext cx="1745081" cy="1743329"/>
          </a:xfrm>
          <a:prstGeom prst="rect">
            <a:avLst/>
          </a:prstGeom>
        </p:spPr>
      </p:pic>
      <p:sp>
        <p:nvSpPr>
          <p:cNvPr id="68" name="TextShape 53">
            <a:extLst>
              <a:ext uri="{FF2B5EF4-FFF2-40B4-BE49-F238E27FC236}">
                <a16:creationId xmlns:a16="http://schemas.microsoft.com/office/drawing/2014/main" id="{198E8B95-430F-4258-BFA5-D98D43D9EA7C}"/>
              </a:ext>
            </a:extLst>
          </p:cNvPr>
          <p:cNvSpPr txBox="1"/>
          <p:nvPr/>
        </p:nvSpPr>
        <p:spPr>
          <a:xfrm>
            <a:off x="10723923" y="19199476"/>
            <a:ext cx="2475835" cy="373680"/>
          </a:xfrm>
          <a:prstGeom prst="rect">
            <a:avLst/>
          </a:prstGeom>
        </p:spPr>
        <p:txBody>
          <a:bodyPr wrap="none" lIns="90000" tIns="45000" rIns="90000" bIns="45000"/>
          <a:lstStyle/>
          <a:p>
            <a:r>
              <a:rPr lang="tr-TR" sz="1400" b="1" dirty="0">
                <a:latin typeface="+mj-lt"/>
              </a:rPr>
              <a:t>Işık ALTUNTAŞ</a:t>
            </a:r>
            <a:endParaRPr sz="1400" b="1" dirty="0"/>
          </a:p>
        </p:txBody>
      </p:sp>
      <p:sp>
        <p:nvSpPr>
          <p:cNvPr id="69" name="TextShape 53">
            <a:extLst>
              <a:ext uri="{FF2B5EF4-FFF2-40B4-BE49-F238E27FC236}">
                <a16:creationId xmlns:a16="http://schemas.microsoft.com/office/drawing/2014/main" id="{3F2C145D-389C-4B70-82E8-FEB3BFE2A483}"/>
              </a:ext>
            </a:extLst>
          </p:cNvPr>
          <p:cNvSpPr txBox="1"/>
          <p:nvPr/>
        </p:nvSpPr>
        <p:spPr>
          <a:xfrm>
            <a:off x="10723922" y="20717943"/>
            <a:ext cx="2475835" cy="373680"/>
          </a:xfrm>
          <a:prstGeom prst="rect">
            <a:avLst/>
          </a:prstGeom>
        </p:spPr>
        <p:txBody>
          <a:bodyPr wrap="none" lIns="90000" tIns="45000" rIns="90000" bIns="45000"/>
          <a:lstStyle/>
          <a:p>
            <a:r>
              <a:rPr lang="tr-TR" sz="1400" b="1" dirty="0">
                <a:latin typeface="+mj-lt"/>
              </a:rPr>
              <a:t>Oğuzhan KAYA</a:t>
            </a:r>
            <a:endParaRPr sz="1400" b="1" dirty="0"/>
          </a:p>
        </p:txBody>
      </p:sp>
      <p:sp>
        <p:nvSpPr>
          <p:cNvPr id="70" name="TextShape 53">
            <a:extLst>
              <a:ext uri="{FF2B5EF4-FFF2-40B4-BE49-F238E27FC236}">
                <a16:creationId xmlns:a16="http://schemas.microsoft.com/office/drawing/2014/main" id="{6B25E4B0-F18C-485D-BAEF-A08EF21511E6}"/>
              </a:ext>
            </a:extLst>
          </p:cNvPr>
          <p:cNvSpPr txBox="1"/>
          <p:nvPr/>
        </p:nvSpPr>
        <p:spPr>
          <a:xfrm>
            <a:off x="12514969" y="19189183"/>
            <a:ext cx="2475835" cy="373680"/>
          </a:xfrm>
          <a:prstGeom prst="rect">
            <a:avLst/>
          </a:prstGeom>
        </p:spPr>
        <p:txBody>
          <a:bodyPr wrap="none" lIns="90000" tIns="45000" rIns="90000" bIns="45000"/>
          <a:lstStyle/>
          <a:p>
            <a:r>
              <a:rPr lang="tr-TR" sz="1400" b="1" dirty="0">
                <a:latin typeface="+mj-lt"/>
              </a:rPr>
              <a:t>Bülent Yetkin TÜMEN</a:t>
            </a:r>
            <a:endParaRPr sz="1400" b="1" dirty="0"/>
          </a:p>
        </p:txBody>
      </p:sp>
      <p:pic>
        <p:nvPicPr>
          <p:cNvPr id="64" name="Resim 63" descr="ayna, kişi, karanlık, gözlük içeren bir resim&#10;&#10;Açıklama otomatik olarak oluşturuldu">
            <a:extLst>
              <a:ext uri="{FF2B5EF4-FFF2-40B4-BE49-F238E27FC236}">
                <a16:creationId xmlns:a16="http://schemas.microsoft.com/office/drawing/2014/main" id="{1D2CCD16-1CA8-4504-B6C1-6D103BCFEDA4}"/>
              </a:ext>
            </a:extLst>
          </p:cNvPr>
          <p:cNvPicPr>
            <a:picLocks noChangeAspect="1"/>
          </p:cNvPicPr>
          <p:nvPr/>
        </p:nvPicPr>
        <p:blipFill rotWithShape="1">
          <a:blip r:embed="rId17">
            <a:extLst>
              <a:ext uri="{28A0092B-C50C-407E-A947-70E740481C1C}">
                <a14:useLocalDpi xmlns:a14="http://schemas.microsoft.com/office/drawing/2010/main" val="0"/>
              </a:ext>
            </a:extLst>
          </a:blip>
          <a:srcRect l="22179" t="27284" r="21226" b="16566"/>
          <a:stretch/>
        </p:blipFill>
        <p:spPr>
          <a:xfrm>
            <a:off x="12874554" y="19419514"/>
            <a:ext cx="1359474" cy="1347440"/>
          </a:xfrm>
          <a:prstGeom prst="rect">
            <a:avLst/>
          </a:prstGeom>
        </p:spPr>
      </p:pic>
      <p:sp>
        <p:nvSpPr>
          <p:cNvPr id="73" name="TextShape 53">
            <a:extLst>
              <a:ext uri="{FF2B5EF4-FFF2-40B4-BE49-F238E27FC236}">
                <a16:creationId xmlns:a16="http://schemas.microsoft.com/office/drawing/2014/main" id="{96AD2C77-12CE-4198-9754-4998B78AE090}"/>
              </a:ext>
            </a:extLst>
          </p:cNvPr>
          <p:cNvSpPr txBox="1"/>
          <p:nvPr/>
        </p:nvSpPr>
        <p:spPr>
          <a:xfrm>
            <a:off x="12996110" y="20693444"/>
            <a:ext cx="2475835" cy="373680"/>
          </a:xfrm>
          <a:prstGeom prst="rect">
            <a:avLst/>
          </a:prstGeom>
        </p:spPr>
        <p:txBody>
          <a:bodyPr wrap="none" lIns="90000" tIns="45000" rIns="90000" bIns="45000"/>
          <a:lstStyle/>
          <a:p>
            <a:r>
              <a:rPr lang="tr-TR" sz="1400" b="1" dirty="0">
                <a:latin typeface="+mj-lt"/>
              </a:rPr>
              <a:t>Tolga GENÇ</a:t>
            </a:r>
            <a:endParaRPr sz="1400" b="1"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488</TotalTime>
  <Words>719</Words>
  <Application>Microsoft Office PowerPoint</Application>
  <PresentationFormat>Özel</PresentationFormat>
  <Paragraphs>33</Paragraphs>
  <Slides>1</Slides>
  <Notes>0</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vt:i4>
      </vt:variant>
    </vt:vector>
  </HeadingPairs>
  <TitlesOfParts>
    <vt:vector size="5" baseType="lpstr">
      <vt:lpstr>Arial</vt:lpstr>
      <vt:lpstr>StarSymbol</vt:lpstr>
      <vt:lpstr>Ubuntu</vt:lpstr>
      <vt:lpstr>Office Theme</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cp:lastModifiedBy>24587</cp:lastModifiedBy>
  <cp:revision>36</cp:revision>
  <dcterms:modified xsi:type="dcterms:W3CDTF">2021-06-11T22:28:15Z</dcterms:modified>
</cp:coreProperties>
</file>